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3" r:id="rId6"/>
    <p:sldId id="260" r:id="rId7"/>
    <p:sldId id="261" r:id="rId8"/>
    <p:sldId id="262" r:id="rId9"/>
    <p:sldId id="264" r:id="rId10"/>
    <p:sldId id="265" r:id="rId11"/>
    <p:sldId id="266" r:id="rId12"/>
    <p:sldId id="267" r:id="rId13"/>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p:scale>
          <a:sx n="90" d="100"/>
          <a:sy n="90" d="100"/>
        </p:scale>
        <p:origin x="6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22AFE07-FDE6-4EF5-A80D-BAA72666F1A6}" type="datetimeFigureOut">
              <a:rPr lang="es-SV" smtClean="0"/>
              <a:t>11/09/2018</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0FD0086C-F11D-469A-B1A1-D7A74CC1A5FB}" type="slidenum">
              <a:rPr lang="es-SV" smtClean="0"/>
              <a:t>‹Nº›</a:t>
            </a:fld>
            <a:endParaRPr lang="es-SV"/>
          </a:p>
        </p:txBody>
      </p:sp>
    </p:spTree>
    <p:extLst>
      <p:ext uri="{BB962C8B-B14F-4D97-AF65-F5344CB8AC3E}">
        <p14:creationId xmlns:p14="http://schemas.microsoft.com/office/powerpoint/2010/main" val="25842193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22AFE07-FDE6-4EF5-A80D-BAA72666F1A6}" type="datetimeFigureOut">
              <a:rPr lang="es-SV" smtClean="0"/>
              <a:t>11/09/2018</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0FD0086C-F11D-469A-B1A1-D7A74CC1A5FB}" type="slidenum">
              <a:rPr lang="es-SV" smtClean="0"/>
              <a:t>‹Nº›</a:t>
            </a:fld>
            <a:endParaRPr lang="es-SV"/>
          </a:p>
        </p:txBody>
      </p:sp>
    </p:spTree>
    <p:extLst>
      <p:ext uri="{BB962C8B-B14F-4D97-AF65-F5344CB8AC3E}">
        <p14:creationId xmlns:p14="http://schemas.microsoft.com/office/powerpoint/2010/main" val="25526029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22AFE07-FDE6-4EF5-A80D-BAA72666F1A6}" type="datetimeFigureOut">
              <a:rPr lang="es-SV" smtClean="0"/>
              <a:t>11/09/2018</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0FD0086C-F11D-469A-B1A1-D7A74CC1A5FB}" type="slidenum">
              <a:rPr lang="es-SV" smtClean="0"/>
              <a:t>‹Nº›</a:t>
            </a:fld>
            <a:endParaRPr lang="es-SV"/>
          </a:p>
        </p:txBody>
      </p:sp>
    </p:spTree>
    <p:extLst>
      <p:ext uri="{BB962C8B-B14F-4D97-AF65-F5344CB8AC3E}">
        <p14:creationId xmlns:p14="http://schemas.microsoft.com/office/powerpoint/2010/main" val="29158795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22AFE07-FDE6-4EF5-A80D-BAA72666F1A6}" type="datetimeFigureOut">
              <a:rPr lang="es-SV" smtClean="0"/>
              <a:t>11/09/2018</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0FD0086C-F11D-469A-B1A1-D7A74CC1A5FB}" type="slidenum">
              <a:rPr lang="es-SV" smtClean="0"/>
              <a:t>‹Nº›</a:t>
            </a:fld>
            <a:endParaRPr lang="es-SV"/>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8079924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22AFE07-FDE6-4EF5-A80D-BAA72666F1A6}" type="datetimeFigureOut">
              <a:rPr lang="es-SV" smtClean="0"/>
              <a:t>11/09/2018</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0FD0086C-F11D-469A-B1A1-D7A74CC1A5FB}" type="slidenum">
              <a:rPr lang="es-SV" smtClean="0"/>
              <a:t>‹Nº›</a:t>
            </a:fld>
            <a:endParaRPr lang="es-SV"/>
          </a:p>
        </p:txBody>
      </p:sp>
    </p:spTree>
    <p:extLst>
      <p:ext uri="{BB962C8B-B14F-4D97-AF65-F5344CB8AC3E}">
        <p14:creationId xmlns:p14="http://schemas.microsoft.com/office/powerpoint/2010/main" val="25376572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22AFE07-FDE6-4EF5-A80D-BAA72666F1A6}" type="datetimeFigureOut">
              <a:rPr lang="es-SV" smtClean="0"/>
              <a:t>11/09/2018</a:t>
            </a:fld>
            <a:endParaRPr lang="es-SV"/>
          </a:p>
        </p:txBody>
      </p:sp>
      <p:sp>
        <p:nvSpPr>
          <p:cNvPr id="4"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0FD0086C-F11D-469A-B1A1-D7A74CC1A5FB}" type="slidenum">
              <a:rPr lang="es-SV" smtClean="0"/>
              <a:t>‹Nº›</a:t>
            </a:fld>
            <a:endParaRPr lang="es-SV"/>
          </a:p>
        </p:txBody>
      </p:sp>
    </p:spTree>
    <p:extLst>
      <p:ext uri="{BB962C8B-B14F-4D97-AF65-F5344CB8AC3E}">
        <p14:creationId xmlns:p14="http://schemas.microsoft.com/office/powerpoint/2010/main" val="103665041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22AFE07-FDE6-4EF5-A80D-BAA72666F1A6}" type="datetimeFigureOut">
              <a:rPr lang="es-SV" smtClean="0"/>
              <a:t>11/09/2018</a:t>
            </a:fld>
            <a:endParaRPr lang="es-SV"/>
          </a:p>
        </p:txBody>
      </p:sp>
      <p:sp>
        <p:nvSpPr>
          <p:cNvPr id="4"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0FD0086C-F11D-469A-B1A1-D7A74CC1A5FB}" type="slidenum">
              <a:rPr lang="es-SV" smtClean="0"/>
              <a:t>‹Nº›</a:t>
            </a:fld>
            <a:endParaRPr lang="es-SV"/>
          </a:p>
        </p:txBody>
      </p:sp>
    </p:spTree>
    <p:extLst>
      <p:ext uri="{BB962C8B-B14F-4D97-AF65-F5344CB8AC3E}">
        <p14:creationId xmlns:p14="http://schemas.microsoft.com/office/powerpoint/2010/main" val="15712524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22AFE07-FDE6-4EF5-A80D-BAA72666F1A6}" type="datetimeFigureOut">
              <a:rPr lang="es-SV" smtClean="0"/>
              <a:t>11/09/2018</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0FD0086C-F11D-469A-B1A1-D7A74CC1A5FB}" type="slidenum">
              <a:rPr lang="es-SV" smtClean="0"/>
              <a:t>‹Nº›</a:t>
            </a:fld>
            <a:endParaRPr lang="es-SV"/>
          </a:p>
        </p:txBody>
      </p:sp>
    </p:spTree>
    <p:extLst>
      <p:ext uri="{BB962C8B-B14F-4D97-AF65-F5344CB8AC3E}">
        <p14:creationId xmlns:p14="http://schemas.microsoft.com/office/powerpoint/2010/main" val="8154345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22AFE07-FDE6-4EF5-A80D-BAA72666F1A6}" type="datetimeFigureOut">
              <a:rPr lang="es-SV" smtClean="0"/>
              <a:t>11/09/2018</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0FD0086C-F11D-469A-B1A1-D7A74CC1A5FB}" type="slidenum">
              <a:rPr lang="es-SV" smtClean="0"/>
              <a:t>‹Nº›</a:t>
            </a:fld>
            <a:endParaRPr lang="es-SV"/>
          </a:p>
        </p:txBody>
      </p:sp>
    </p:spTree>
    <p:extLst>
      <p:ext uri="{BB962C8B-B14F-4D97-AF65-F5344CB8AC3E}">
        <p14:creationId xmlns:p14="http://schemas.microsoft.com/office/powerpoint/2010/main" val="2516268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822AFE07-FDE6-4EF5-A80D-BAA72666F1A6}" type="datetimeFigureOut">
              <a:rPr lang="es-SV" smtClean="0"/>
              <a:t>11/09/2018</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0FD0086C-F11D-469A-B1A1-D7A74CC1A5FB}" type="slidenum">
              <a:rPr lang="es-SV" smtClean="0"/>
              <a:t>‹Nº›</a:t>
            </a:fld>
            <a:endParaRPr lang="es-SV"/>
          </a:p>
        </p:txBody>
      </p:sp>
    </p:spTree>
    <p:extLst>
      <p:ext uri="{BB962C8B-B14F-4D97-AF65-F5344CB8AC3E}">
        <p14:creationId xmlns:p14="http://schemas.microsoft.com/office/powerpoint/2010/main" val="25278316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22AFE07-FDE6-4EF5-A80D-BAA72666F1A6}" type="datetimeFigureOut">
              <a:rPr lang="es-SV" smtClean="0"/>
              <a:t>11/09/2018</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0FD0086C-F11D-469A-B1A1-D7A74CC1A5FB}" type="slidenum">
              <a:rPr lang="es-SV" smtClean="0"/>
              <a:t>‹Nº›</a:t>
            </a:fld>
            <a:endParaRPr lang="es-SV"/>
          </a:p>
        </p:txBody>
      </p:sp>
    </p:spTree>
    <p:extLst>
      <p:ext uri="{BB962C8B-B14F-4D97-AF65-F5344CB8AC3E}">
        <p14:creationId xmlns:p14="http://schemas.microsoft.com/office/powerpoint/2010/main" val="57793275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22AFE07-FDE6-4EF5-A80D-BAA72666F1A6}" type="datetimeFigureOut">
              <a:rPr lang="es-SV" smtClean="0"/>
              <a:t>11/09/2018</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0FD0086C-F11D-469A-B1A1-D7A74CC1A5FB}" type="slidenum">
              <a:rPr lang="es-SV" smtClean="0"/>
              <a:t>‹Nº›</a:t>
            </a:fld>
            <a:endParaRPr lang="es-SV"/>
          </a:p>
        </p:txBody>
      </p:sp>
    </p:spTree>
    <p:extLst>
      <p:ext uri="{BB962C8B-B14F-4D97-AF65-F5344CB8AC3E}">
        <p14:creationId xmlns:p14="http://schemas.microsoft.com/office/powerpoint/2010/main" val="41826297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22AFE07-FDE6-4EF5-A80D-BAA72666F1A6}" type="datetimeFigureOut">
              <a:rPr lang="es-SV" smtClean="0"/>
              <a:t>11/09/2018</a:t>
            </a:fld>
            <a:endParaRPr lang="es-SV"/>
          </a:p>
        </p:txBody>
      </p:sp>
      <p:sp>
        <p:nvSpPr>
          <p:cNvPr id="8" name="Footer Placeholder 7"/>
          <p:cNvSpPr>
            <a:spLocks noGrp="1"/>
          </p:cNvSpPr>
          <p:nvPr>
            <p:ph type="ftr" sz="quarter" idx="11"/>
          </p:nvPr>
        </p:nvSpPr>
        <p:spPr/>
        <p:txBody>
          <a:bodyPr/>
          <a:lstStyle/>
          <a:p>
            <a:endParaRPr lang="es-SV"/>
          </a:p>
        </p:txBody>
      </p:sp>
      <p:sp>
        <p:nvSpPr>
          <p:cNvPr id="9" name="Slide Number Placeholder 8"/>
          <p:cNvSpPr>
            <a:spLocks noGrp="1"/>
          </p:cNvSpPr>
          <p:nvPr>
            <p:ph type="sldNum" sz="quarter" idx="12"/>
          </p:nvPr>
        </p:nvSpPr>
        <p:spPr/>
        <p:txBody>
          <a:bodyPr/>
          <a:lstStyle/>
          <a:p>
            <a:fld id="{0FD0086C-F11D-469A-B1A1-D7A74CC1A5FB}" type="slidenum">
              <a:rPr lang="es-SV" smtClean="0"/>
              <a:t>‹Nº›</a:t>
            </a:fld>
            <a:endParaRPr lang="es-SV"/>
          </a:p>
        </p:txBody>
      </p:sp>
    </p:spTree>
    <p:extLst>
      <p:ext uri="{BB962C8B-B14F-4D97-AF65-F5344CB8AC3E}">
        <p14:creationId xmlns:p14="http://schemas.microsoft.com/office/powerpoint/2010/main" val="645393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822AFE07-FDE6-4EF5-A80D-BAA72666F1A6}" type="datetimeFigureOut">
              <a:rPr lang="es-SV" smtClean="0"/>
              <a:t>11/09/2018</a:t>
            </a:fld>
            <a:endParaRPr lang="es-SV"/>
          </a:p>
        </p:txBody>
      </p:sp>
      <p:sp>
        <p:nvSpPr>
          <p:cNvPr id="5" name="Footer Placeholder 3"/>
          <p:cNvSpPr>
            <a:spLocks noGrp="1"/>
          </p:cNvSpPr>
          <p:nvPr>
            <p:ph type="ftr" sz="quarter" idx="11"/>
          </p:nvPr>
        </p:nvSpPr>
        <p:spPr/>
        <p:txBody>
          <a:bodyPr/>
          <a:lstStyle/>
          <a:p>
            <a:endParaRPr lang="es-SV"/>
          </a:p>
        </p:txBody>
      </p:sp>
      <p:sp>
        <p:nvSpPr>
          <p:cNvPr id="6" name="Slide Number Placeholder 4"/>
          <p:cNvSpPr>
            <a:spLocks noGrp="1"/>
          </p:cNvSpPr>
          <p:nvPr>
            <p:ph type="sldNum" sz="quarter" idx="12"/>
          </p:nvPr>
        </p:nvSpPr>
        <p:spPr/>
        <p:txBody>
          <a:bodyPr/>
          <a:lstStyle/>
          <a:p>
            <a:fld id="{0FD0086C-F11D-469A-B1A1-D7A74CC1A5FB}" type="slidenum">
              <a:rPr lang="es-SV" smtClean="0"/>
              <a:t>‹Nº›</a:t>
            </a:fld>
            <a:endParaRPr lang="es-SV"/>
          </a:p>
        </p:txBody>
      </p:sp>
    </p:spTree>
    <p:extLst>
      <p:ext uri="{BB962C8B-B14F-4D97-AF65-F5344CB8AC3E}">
        <p14:creationId xmlns:p14="http://schemas.microsoft.com/office/powerpoint/2010/main" val="40170805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22AFE07-FDE6-4EF5-A80D-BAA72666F1A6}" type="datetimeFigureOut">
              <a:rPr lang="es-SV" smtClean="0"/>
              <a:t>11/09/2018</a:t>
            </a:fld>
            <a:endParaRPr lang="es-SV"/>
          </a:p>
        </p:txBody>
      </p:sp>
      <p:sp>
        <p:nvSpPr>
          <p:cNvPr id="5" name="Footer Placeholder 2"/>
          <p:cNvSpPr>
            <a:spLocks noGrp="1"/>
          </p:cNvSpPr>
          <p:nvPr>
            <p:ph type="ftr" sz="quarter" idx="11"/>
          </p:nvPr>
        </p:nvSpPr>
        <p:spPr/>
        <p:txBody>
          <a:bodyPr/>
          <a:lstStyle/>
          <a:p>
            <a:endParaRPr lang="es-SV"/>
          </a:p>
        </p:txBody>
      </p:sp>
      <p:sp>
        <p:nvSpPr>
          <p:cNvPr id="6" name="Slide Number Placeholder 3"/>
          <p:cNvSpPr>
            <a:spLocks noGrp="1"/>
          </p:cNvSpPr>
          <p:nvPr>
            <p:ph type="sldNum" sz="quarter" idx="12"/>
          </p:nvPr>
        </p:nvSpPr>
        <p:spPr/>
        <p:txBody>
          <a:bodyPr/>
          <a:lstStyle/>
          <a:p>
            <a:fld id="{0FD0086C-F11D-469A-B1A1-D7A74CC1A5FB}" type="slidenum">
              <a:rPr lang="es-SV" smtClean="0"/>
              <a:t>‹Nº›</a:t>
            </a:fld>
            <a:endParaRPr lang="es-SV"/>
          </a:p>
        </p:txBody>
      </p:sp>
    </p:spTree>
    <p:extLst>
      <p:ext uri="{BB962C8B-B14F-4D97-AF65-F5344CB8AC3E}">
        <p14:creationId xmlns:p14="http://schemas.microsoft.com/office/powerpoint/2010/main" val="186788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822AFE07-FDE6-4EF5-A80D-BAA72666F1A6}" type="datetimeFigureOut">
              <a:rPr lang="es-SV" smtClean="0"/>
              <a:t>11/09/2018</a:t>
            </a:fld>
            <a:endParaRPr lang="es-SV"/>
          </a:p>
        </p:txBody>
      </p:sp>
      <p:sp>
        <p:nvSpPr>
          <p:cNvPr id="5" name="Footer Placeholder 5"/>
          <p:cNvSpPr>
            <a:spLocks noGrp="1"/>
          </p:cNvSpPr>
          <p:nvPr>
            <p:ph type="ftr" sz="quarter" idx="11"/>
          </p:nvPr>
        </p:nvSpPr>
        <p:spPr/>
        <p:txBody>
          <a:bodyPr/>
          <a:lstStyle/>
          <a:p>
            <a:endParaRPr lang="es-SV"/>
          </a:p>
        </p:txBody>
      </p:sp>
      <p:sp>
        <p:nvSpPr>
          <p:cNvPr id="6" name="Slide Number Placeholder 6"/>
          <p:cNvSpPr>
            <a:spLocks noGrp="1"/>
          </p:cNvSpPr>
          <p:nvPr>
            <p:ph type="sldNum" sz="quarter" idx="12"/>
          </p:nvPr>
        </p:nvSpPr>
        <p:spPr/>
        <p:txBody>
          <a:bodyPr/>
          <a:lstStyle/>
          <a:p>
            <a:fld id="{0FD0086C-F11D-469A-B1A1-D7A74CC1A5FB}" type="slidenum">
              <a:rPr lang="es-SV" smtClean="0"/>
              <a:t>‹Nº›</a:t>
            </a:fld>
            <a:endParaRPr lang="es-SV"/>
          </a:p>
        </p:txBody>
      </p:sp>
    </p:spTree>
    <p:extLst>
      <p:ext uri="{BB962C8B-B14F-4D97-AF65-F5344CB8AC3E}">
        <p14:creationId xmlns:p14="http://schemas.microsoft.com/office/powerpoint/2010/main" val="207148571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22AFE07-FDE6-4EF5-A80D-BAA72666F1A6}" type="datetimeFigureOut">
              <a:rPr lang="es-SV" smtClean="0"/>
              <a:t>11/09/2018</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0FD0086C-F11D-469A-B1A1-D7A74CC1A5FB}" type="slidenum">
              <a:rPr lang="es-SV" smtClean="0"/>
              <a:t>‹Nº›</a:t>
            </a:fld>
            <a:endParaRPr lang="es-SV"/>
          </a:p>
        </p:txBody>
      </p:sp>
    </p:spTree>
    <p:extLst>
      <p:ext uri="{BB962C8B-B14F-4D97-AF65-F5344CB8AC3E}">
        <p14:creationId xmlns:p14="http://schemas.microsoft.com/office/powerpoint/2010/main" val="6148401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 name="breeze.wav"/>
          </p:stSnd>
        </p:sndAc>
      </p:transition>
    </mc:Choice>
    <mc:Fallback>
      <p:transition spd="slow">
        <p:fade/>
        <p:sndAc>
          <p:stSnd>
            <p:snd r:embed="rId1" name="breeze.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png"/><Relationship Id="rId10" Type="http://schemas.openxmlformats.org/officeDocument/2006/relationships/slideLayout" Target="../slideLayouts/slideLayout10.xml"/><Relationship Id="rId19"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22AFE07-FDE6-4EF5-A80D-BAA72666F1A6}" type="datetimeFigureOut">
              <a:rPr lang="es-SV" smtClean="0"/>
              <a:t>11/09/2018</a:t>
            </a:fld>
            <a:endParaRPr lang="es-SV"/>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SV"/>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FD0086C-F11D-469A-B1A1-D7A74CC1A5FB}" type="slidenum">
              <a:rPr lang="es-SV" smtClean="0"/>
              <a:t>‹Nº›</a:t>
            </a:fld>
            <a:endParaRPr lang="es-SV"/>
          </a:p>
        </p:txBody>
      </p:sp>
    </p:spTree>
    <p:extLst>
      <p:ext uri="{BB962C8B-B14F-4D97-AF65-F5344CB8AC3E}">
        <p14:creationId xmlns:p14="http://schemas.microsoft.com/office/powerpoint/2010/main" val="75089056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19" name="breeze.wav"/>
          </p:stSnd>
        </p:sndAc>
      </p:transition>
    </mc:Choice>
    <mc:Fallback>
      <p:transition spd="slow">
        <p:fade/>
        <p:sndAc>
          <p:stSnd>
            <p:snd r:embed="rId19" name="breeze.wav"/>
          </p:stSnd>
        </p:sndAc>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SV" sz="4400" b="1" i="1" dirty="0" smtClean="0"/>
              <a:t>FUNCIÓN DE VIGILANCIA</a:t>
            </a:r>
            <a:endParaRPr lang="es-SV" sz="4400" b="1" i="1" dirty="0"/>
          </a:p>
        </p:txBody>
      </p:sp>
      <p:sp>
        <p:nvSpPr>
          <p:cNvPr id="3" name="Subtítulo 2"/>
          <p:cNvSpPr>
            <a:spLocks noGrp="1"/>
          </p:cNvSpPr>
          <p:nvPr>
            <p:ph type="subTitle" idx="1"/>
          </p:nvPr>
        </p:nvSpPr>
        <p:spPr/>
        <p:txBody>
          <a:bodyPr>
            <a:normAutofit fontScale="77500" lnSpcReduction="20000"/>
          </a:bodyPr>
          <a:lstStyle/>
          <a:p>
            <a:endParaRPr lang="es-SV" sz="1800" dirty="0" smtClean="0"/>
          </a:p>
          <a:p>
            <a:r>
              <a:rPr lang="es-SV" sz="1800" dirty="0" smtClean="0"/>
              <a:t>									Lic. Sandra Carolina Aguilar Marín</a:t>
            </a:r>
          </a:p>
          <a:p>
            <a:r>
              <a:rPr lang="es-SV" sz="1800" dirty="0" smtClean="0"/>
              <a:t>J							</a:t>
            </a:r>
            <a:r>
              <a:rPr lang="es-SV" sz="1800" dirty="0" err="1" smtClean="0"/>
              <a:t>uez</a:t>
            </a:r>
            <a:r>
              <a:rPr lang="es-SV" sz="1800" dirty="0" smtClean="0"/>
              <a:t> de Vigilancia Penitenciaria y de Ejecución de Penas</a:t>
            </a:r>
            <a:endParaRPr lang="es-SV" sz="1800" dirty="0"/>
          </a:p>
        </p:txBody>
      </p:sp>
    </p:spTree>
    <p:extLst>
      <p:ext uri="{BB962C8B-B14F-4D97-AF65-F5344CB8AC3E}">
        <p14:creationId xmlns:p14="http://schemas.microsoft.com/office/powerpoint/2010/main" val="29871435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2" name="breeze.wav"/>
          </p:stSnd>
        </p:sndAc>
      </p:transition>
    </mc:Choice>
    <mc:Fallback>
      <p:transition spd="slow">
        <p:fade/>
        <p:sndAc>
          <p:stSnd>
            <p:snd r:embed="rId2" name="breeze.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SV" b="1" i="1" dirty="0" smtClean="0"/>
              <a:t>DATOS DE IMPORTANCIA</a:t>
            </a:r>
            <a:endParaRPr lang="es-SV" b="1" i="1" dirty="0"/>
          </a:p>
        </p:txBody>
      </p:sp>
      <p:sp>
        <p:nvSpPr>
          <p:cNvPr id="3" name="Marcador de contenido 2"/>
          <p:cNvSpPr>
            <a:spLocks noGrp="1"/>
          </p:cNvSpPr>
          <p:nvPr>
            <p:ph idx="1"/>
          </p:nvPr>
        </p:nvSpPr>
        <p:spPr/>
        <p:txBody>
          <a:bodyPr/>
          <a:lstStyle/>
          <a:p>
            <a:r>
              <a:rPr lang="es-SV" dirty="0" smtClean="0"/>
              <a:t>En El Salvador, la competencia del juez de vigilancia penitenciaria no solo se limita a Ejecutar la pena privativa de libertad, ni solo vigilar el fiel cumplimiento de los derechos fundamentales de las y los privados de Libertad, también vigila el cumplimiento de las reglas de conducta en los casos de Suspensión Condicional del Procedimiento, y las condiciones impuestas en la Suspensión Condicional de  la Ejecución de la Pena, así como el reemplazo de la Pena de Prisión en los casos de delitos que no sobrepasan los tres años.</a:t>
            </a:r>
          </a:p>
          <a:p>
            <a:r>
              <a:rPr lang="es-SV" dirty="0" smtClean="0"/>
              <a:t>También vigila que la detención provisional no sobrepase los límites legales establecidos . </a:t>
            </a:r>
            <a:endParaRPr lang="es-SV" dirty="0"/>
          </a:p>
        </p:txBody>
      </p:sp>
    </p:spTree>
    <p:extLst>
      <p:ext uri="{BB962C8B-B14F-4D97-AF65-F5344CB8AC3E}">
        <p14:creationId xmlns:p14="http://schemas.microsoft.com/office/powerpoint/2010/main" val="225909446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2" name="breeze.wav"/>
          </p:stSnd>
        </p:sndAc>
      </p:transition>
    </mc:Choice>
    <mc:Fallback>
      <p:transition spd="slow">
        <p:fade/>
        <p:sndAc>
          <p:stSnd>
            <p:snd r:embed="rId2" name="breeze.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SV" sz="3600" dirty="0" smtClean="0"/>
              <a:t>¿Cuántos jueces de Vigilancia Penitenciaria y de Ejecución de la Pena hay en El Salvador?</a:t>
            </a:r>
            <a:endParaRPr lang="es-SV" sz="3600" dirty="0"/>
          </a:p>
        </p:txBody>
      </p:sp>
      <p:sp>
        <p:nvSpPr>
          <p:cNvPr id="3" name="Marcador de contenido 2"/>
          <p:cNvSpPr>
            <a:spLocks noGrp="1"/>
          </p:cNvSpPr>
          <p:nvPr>
            <p:ph idx="1"/>
          </p:nvPr>
        </p:nvSpPr>
        <p:spPr/>
        <p:txBody>
          <a:bodyPr>
            <a:normAutofit fontScale="85000" lnSpcReduction="10000"/>
          </a:bodyPr>
          <a:lstStyle/>
          <a:p>
            <a:r>
              <a:rPr lang="es-SV" dirty="0" smtClean="0"/>
              <a:t>Actualmente solo existen 15 Juzgados de Vigilancia Penitenciaria y de Ejecución de la Pena, distribuidos de la siguiente forma:</a:t>
            </a:r>
          </a:p>
          <a:p>
            <a:r>
              <a:rPr lang="es-SV" dirty="0" smtClean="0"/>
              <a:t>4 juzgados en San Salvador</a:t>
            </a:r>
          </a:p>
          <a:p>
            <a:r>
              <a:rPr lang="es-SV" dirty="0" smtClean="0"/>
              <a:t>2 en Santa Ana</a:t>
            </a:r>
          </a:p>
          <a:p>
            <a:r>
              <a:rPr lang="es-SV" dirty="0" smtClean="0"/>
              <a:t>1 en Sonsonate, </a:t>
            </a:r>
          </a:p>
          <a:p>
            <a:r>
              <a:rPr lang="es-SV" dirty="0" smtClean="0"/>
              <a:t>2 en Santa Tecla</a:t>
            </a:r>
          </a:p>
          <a:p>
            <a:r>
              <a:rPr lang="es-SV" dirty="0" smtClean="0"/>
              <a:t>1 en Cojutepeque</a:t>
            </a:r>
          </a:p>
          <a:p>
            <a:r>
              <a:rPr lang="es-SV" dirty="0" smtClean="0"/>
              <a:t>1 en San Vicente</a:t>
            </a:r>
          </a:p>
          <a:p>
            <a:r>
              <a:rPr lang="es-SV" dirty="0" smtClean="0"/>
              <a:t>1 en Usulután </a:t>
            </a:r>
          </a:p>
          <a:p>
            <a:r>
              <a:rPr lang="es-SV" dirty="0" smtClean="0"/>
              <a:t>3 en San Miguel</a:t>
            </a:r>
          </a:p>
          <a:p>
            <a:r>
              <a:rPr lang="es-SV" dirty="0" smtClean="0"/>
              <a:t>Y una sola Cámara Mixta, con competencia en todo el territorio en materia de  Tránsito y Vigilancia Penitenciaria y de Ejecución de la Pena.</a:t>
            </a:r>
            <a:endParaRPr lang="es-SV" dirty="0"/>
          </a:p>
        </p:txBody>
      </p:sp>
    </p:spTree>
    <p:extLst>
      <p:ext uri="{BB962C8B-B14F-4D97-AF65-F5344CB8AC3E}">
        <p14:creationId xmlns:p14="http://schemas.microsoft.com/office/powerpoint/2010/main" val="260287101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2" name="breeze.wav"/>
          </p:stSnd>
        </p:sndAc>
      </p:transition>
    </mc:Choice>
    <mc:Fallback>
      <p:transition spd="slow">
        <p:fade/>
        <p:sndAc>
          <p:stSnd>
            <p:snd r:embed="rId2" name="breeze.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SV"/>
          </a:p>
        </p:txBody>
      </p:sp>
      <p:sp>
        <p:nvSpPr>
          <p:cNvPr id="3" name="Marcador de contenido 2"/>
          <p:cNvSpPr>
            <a:spLocks noGrp="1"/>
          </p:cNvSpPr>
          <p:nvPr>
            <p:ph idx="1"/>
          </p:nvPr>
        </p:nvSpPr>
        <p:spPr>
          <a:scene3d>
            <a:camera prst="isometricOffAxis1Top"/>
            <a:lightRig rig="threePt" dir="t"/>
          </a:scene3d>
        </p:spPr>
        <p:txBody>
          <a:bodyPr>
            <a:normAutofit/>
          </a:bodyPr>
          <a:lstStyle/>
          <a:p>
            <a:r>
              <a:rPr lang="es-SV" sz="4800" b="1" dirty="0" smtClean="0"/>
              <a:t>GRACIAS</a:t>
            </a:r>
            <a:endParaRPr lang="es-SV" sz="4800" b="1" dirty="0"/>
          </a:p>
        </p:txBody>
      </p:sp>
    </p:spTree>
    <p:extLst>
      <p:ext uri="{BB962C8B-B14F-4D97-AF65-F5344CB8AC3E}">
        <p14:creationId xmlns:p14="http://schemas.microsoft.com/office/powerpoint/2010/main" val="8606065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2" name="breeze.wav"/>
          </p:stSnd>
        </p:sndAc>
      </p:transition>
    </mc:Choice>
    <mc:Fallback>
      <p:transition spd="slow">
        <p:fade/>
        <p:sndAc>
          <p:stSnd>
            <p:snd r:embed="rId2" name="breeze.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SV" b="1" i="1" dirty="0" smtClean="0">
                <a:latin typeface="Adobe Fan Heiti Std B" panose="020B0700000000000000" pitchFamily="34" charset="-128"/>
                <a:ea typeface="Adobe Fan Heiti Std B" panose="020B0700000000000000" pitchFamily="34" charset="-128"/>
              </a:rPr>
              <a:t>FUNDAMENTO CONSTITUCIONAL</a:t>
            </a:r>
            <a:endParaRPr lang="es-SV" b="1" i="1" dirty="0">
              <a:latin typeface="Adobe Fan Heiti Std B" panose="020B0700000000000000" pitchFamily="34" charset="-128"/>
              <a:ea typeface="Adobe Fan Heiti Std B" panose="020B0700000000000000" pitchFamily="34" charset="-128"/>
            </a:endParaRPr>
          </a:p>
        </p:txBody>
      </p:sp>
      <p:sp>
        <p:nvSpPr>
          <p:cNvPr id="3" name="Marcador de contenido 2"/>
          <p:cNvSpPr>
            <a:spLocks noGrp="1"/>
          </p:cNvSpPr>
          <p:nvPr>
            <p:ph idx="1"/>
          </p:nvPr>
        </p:nvSpPr>
        <p:spPr>
          <a:xfrm>
            <a:off x="763550" y="2062716"/>
            <a:ext cx="11336302" cy="4147251"/>
          </a:xfrm>
        </p:spPr>
        <p:txBody>
          <a:bodyPr/>
          <a:lstStyle/>
          <a:p>
            <a:r>
              <a:rPr lang="es-SV" dirty="0" smtClean="0"/>
              <a:t>La administración penitenciaria al ser el garante de  ejecutar la pena y los derechos de la población reclusa, debe sujetarse a lo establecido en la Constitución de la República y a los tratados internacionales; no obstante es a través del principio de Judicialización que  se persigue el efectivo control judicial de los derechos y garantías de las personas detenidas en los diferentes centros penitenciarios a nivel nacional.</a:t>
            </a:r>
          </a:p>
          <a:p>
            <a:r>
              <a:rPr lang="es-SV" dirty="0" smtClean="0"/>
              <a:t>El  Art. 27 </a:t>
            </a:r>
            <a:r>
              <a:rPr lang="es-SV" dirty="0" err="1" smtClean="0"/>
              <a:t>inc</a:t>
            </a:r>
            <a:r>
              <a:rPr lang="es-SV" dirty="0" smtClean="0"/>
              <a:t> 3Cnst establece: El Estado organizará los centros penitenciarios con objeto de corregir a los delincuentes, educarlos y formarle hábitos de trabajo, procurando su readaptación y la prevención de los delitos.</a:t>
            </a:r>
            <a:endParaRPr lang="es-SV" dirty="0"/>
          </a:p>
        </p:txBody>
      </p:sp>
    </p:spTree>
    <p:extLst>
      <p:ext uri="{BB962C8B-B14F-4D97-AF65-F5344CB8AC3E}">
        <p14:creationId xmlns:p14="http://schemas.microsoft.com/office/powerpoint/2010/main" val="30880425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2" name="breeze.wav"/>
          </p:stSnd>
        </p:sndAc>
      </p:transition>
    </mc:Choice>
    <mc:Fallback>
      <p:transition spd="slow">
        <p:fade/>
        <p:sndAc>
          <p:stSnd>
            <p:snd r:embed="rId2" name="breeze.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54955" y="1447800"/>
            <a:ext cx="8573836" cy="1284767"/>
          </a:xfrm>
        </p:spPr>
        <p:txBody>
          <a:bodyPr/>
          <a:lstStyle/>
          <a:p>
            <a:r>
              <a:rPr lang="es-SV" sz="4000" b="1" i="1" dirty="0">
                <a:latin typeface="Adobe Fan Heiti Std B" panose="020B0700000000000000" pitchFamily="34" charset="-128"/>
                <a:ea typeface="Adobe Fan Heiti Std B" panose="020B0700000000000000" pitchFamily="34" charset="-128"/>
              </a:rPr>
              <a:t>A</a:t>
            </a:r>
            <a:r>
              <a:rPr lang="es-SV" sz="4000" b="1" i="1" dirty="0" smtClean="0">
                <a:latin typeface="Adobe Fan Heiti Std B" panose="020B0700000000000000" pitchFamily="34" charset="-128"/>
                <a:ea typeface="Adobe Fan Heiti Std B" panose="020B0700000000000000" pitchFamily="34" charset="-128"/>
              </a:rPr>
              <a:t>NTECEDENTES</a:t>
            </a:r>
            <a:endParaRPr lang="es-SV" sz="4000" b="1" i="1" dirty="0">
              <a:latin typeface="Adobe Fan Heiti Std B" panose="020B0700000000000000" pitchFamily="34" charset="-128"/>
              <a:ea typeface="Adobe Fan Heiti Std B" panose="020B0700000000000000" pitchFamily="34" charset="-128"/>
            </a:endParaRPr>
          </a:p>
        </p:txBody>
      </p:sp>
      <p:sp>
        <p:nvSpPr>
          <p:cNvPr id="3" name="Subtítulo 2"/>
          <p:cNvSpPr>
            <a:spLocks noGrp="1"/>
          </p:cNvSpPr>
          <p:nvPr>
            <p:ph type="subTitle" idx="1"/>
          </p:nvPr>
        </p:nvSpPr>
        <p:spPr>
          <a:xfrm>
            <a:off x="1240016" y="3405780"/>
            <a:ext cx="8825658" cy="861420"/>
          </a:xfrm>
        </p:spPr>
        <p:txBody>
          <a:bodyPr>
            <a:noAutofit/>
          </a:bodyPr>
          <a:lstStyle/>
          <a:p>
            <a:r>
              <a:rPr lang="es-SV" sz="1800" dirty="0" smtClean="0"/>
              <a:t>Antes de la reforma penal, el código de 1973, no establecía dentro del sistema penitenciario una figura independiente de la administración penitenciaria para vigilar el estricto cumplimiento de la pena y de la vigilancia de los derechos fundamentales de los privados de libertad, es así que en 1989, la Corte Suprema de Justicia crea la figura del delegado penitenciario,  que servía de enlace entre el órgano jurisdiccional y la administración penitenciaria, mas sin embargo dicho funcionario no tenia  poder de decisión.</a:t>
            </a:r>
            <a:endParaRPr lang="es-SV" sz="1800" dirty="0"/>
          </a:p>
        </p:txBody>
      </p:sp>
    </p:spTree>
    <p:extLst>
      <p:ext uri="{BB962C8B-B14F-4D97-AF65-F5344CB8AC3E}">
        <p14:creationId xmlns:p14="http://schemas.microsoft.com/office/powerpoint/2010/main" val="30966753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2" name="breeze.wav"/>
          </p:stSnd>
        </p:sndAc>
      </p:transition>
    </mc:Choice>
    <mc:Fallback>
      <p:transition spd="slow">
        <p:fade/>
        <p:sndAc>
          <p:stSnd>
            <p:snd r:embed="rId2" name="breeze.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smtClean="0">
                <a:latin typeface="Adobe Fan Heiti Std B" panose="020B0700000000000000" pitchFamily="34" charset="-128"/>
                <a:ea typeface="Adobe Fan Heiti Std B" panose="020B0700000000000000" pitchFamily="34" charset="-128"/>
              </a:rPr>
              <a:t>JUEZ DE VIGILANCIA PENITENCIARIA Y DE EJECUCION DE PENA</a:t>
            </a:r>
            <a:endParaRPr lang="es-SV" sz="3600" b="1" dirty="0">
              <a:latin typeface="Adobe Fan Heiti Std B" panose="020B0700000000000000" pitchFamily="34" charset="-128"/>
              <a:ea typeface="Adobe Fan Heiti Std B" panose="020B0700000000000000" pitchFamily="34" charset="-128"/>
            </a:endParaRPr>
          </a:p>
        </p:txBody>
      </p:sp>
      <p:sp>
        <p:nvSpPr>
          <p:cNvPr id="3" name="Marcador de contenido 2"/>
          <p:cNvSpPr>
            <a:spLocks noGrp="1"/>
          </p:cNvSpPr>
          <p:nvPr>
            <p:ph idx="1"/>
          </p:nvPr>
        </p:nvSpPr>
        <p:spPr/>
        <p:txBody>
          <a:bodyPr/>
          <a:lstStyle/>
          <a:p>
            <a:r>
              <a:rPr lang="es-SV" dirty="0" smtClean="0"/>
              <a:t>Con la reforma penal en 1998,  también se crea la Ley Penitenciaria y su reglamento, con tendencia  humanista la cual respondería a las prerrogativas establecidas en la Constitución, reconociéndose que el hombre que delinque por su sola condición de ser humano, merece ser tratado con dignidad, sin excluirse de los demás derechos fundamentales .</a:t>
            </a:r>
          </a:p>
          <a:p>
            <a:r>
              <a:rPr lang="es-SV" dirty="0" smtClean="0"/>
              <a:t>En tal sentido es obvio que la finalidad de la ejecución de la pena, es proporcionar al condenado las condiciones favorables para su desarrollo personal, que le permitan integrarse a la vida en sociedad al momento de recobrar su libertad.</a:t>
            </a:r>
            <a:endParaRPr lang="es-SV" dirty="0"/>
          </a:p>
        </p:txBody>
      </p:sp>
    </p:spTree>
    <p:extLst>
      <p:ext uri="{BB962C8B-B14F-4D97-AF65-F5344CB8AC3E}">
        <p14:creationId xmlns:p14="http://schemas.microsoft.com/office/powerpoint/2010/main" val="245574708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2" name="breeze.wav"/>
          </p:stSnd>
        </p:sndAc>
      </p:transition>
    </mc:Choice>
    <mc:Fallback>
      <p:transition spd="slow">
        <p:fade/>
        <p:sndAc>
          <p:stSnd>
            <p:snd r:embed="rId2" name="breeze.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SV" dirty="0"/>
          </a:p>
        </p:txBody>
      </p:sp>
      <p:sp>
        <p:nvSpPr>
          <p:cNvPr id="3" name="Marcador de contenido 2"/>
          <p:cNvSpPr>
            <a:spLocks noGrp="1"/>
          </p:cNvSpPr>
          <p:nvPr>
            <p:ph idx="1"/>
          </p:nvPr>
        </p:nvSpPr>
        <p:spPr/>
        <p:txBody>
          <a:bodyPr/>
          <a:lstStyle/>
          <a:p>
            <a:r>
              <a:rPr lang="es-SV" dirty="0" smtClean="0"/>
              <a:t>Con la Ley Penitenciaria también nace la figura del Juez de Vigilancia Penitenciaria y de Ejecución de la pena, con el propósito de salvaguardar los derechos fundamentales de los internos, con miras a ofrecer un mecanismo de control jurisdiccional de la actividad penitenciaria, en contra de la arbitrariedad</a:t>
            </a:r>
            <a:endParaRPr lang="es-SV" dirty="0"/>
          </a:p>
        </p:txBody>
      </p:sp>
    </p:spTree>
    <p:extLst>
      <p:ext uri="{BB962C8B-B14F-4D97-AF65-F5344CB8AC3E}">
        <p14:creationId xmlns:p14="http://schemas.microsoft.com/office/powerpoint/2010/main" val="110108012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2" name="breeze.wav"/>
          </p:stSnd>
        </p:sndAc>
      </p:transition>
    </mc:Choice>
    <mc:Fallback>
      <p:transition spd="slow">
        <p:fade/>
        <p:sndAc>
          <p:stSnd>
            <p:snd r:embed="rId2" name="breeze.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i="1" dirty="0" smtClean="0">
                <a:latin typeface="Adobe Fan Heiti Std B" panose="020B0700000000000000" pitchFamily="34" charset="-128"/>
                <a:ea typeface="Adobe Fan Heiti Std B" panose="020B0700000000000000" pitchFamily="34" charset="-128"/>
              </a:rPr>
              <a:t>PRINCIPIO DE LEGALIDAD</a:t>
            </a:r>
            <a:endParaRPr lang="es-SV" sz="3600" i="1" dirty="0">
              <a:latin typeface="Adobe Fan Heiti Std B" panose="020B0700000000000000" pitchFamily="34" charset="-128"/>
              <a:ea typeface="Adobe Fan Heiti Std B" panose="020B0700000000000000" pitchFamily="34" charset="-128"/>
            </a:endParaRPr>
          </a:p>
        </p:txBody>
      </p:sp>
      <p:sp>
        <p:nvSpPr>
          <p:cNvPr id="3" name="Marcador de contenido 2"/>
          <p:cNvSpPr>
            <a:spLocks noGrp="1"/>
          </p:cNvSpPr>
          <p:nvPr>
            <p:ph idx="1"/>
          </p:nvPr>
        </p:nvSpPr>
        <p:spPr/>
        <p:txBody>
          <a:bodyPr/>
          <a:lstStyle/>
          <a:p>
            <a:r>
              <a:rPr lang="es-SV" dirty="0" smtClean="0"/>
              <a:t>La etapa de ejecución de la pena posee características propias; las penas y las medidas de seguridad solo pueden ejecutarse en virtud de una sentencia firme y ejecutoriada, dictada por la autoridad competente, de allí que es en base al principio de Legalidad que nace la figura del juez de Vigilancia Penitenciaria y de Ejecución de la Pena como una autoridad independiente a la Administración Penitenciaria.</a:t>
            </a:r>
            <a:endParaRPr lang="es-SV" dirty="0"/>
          </a:p>
        </p:txBody>
      </p:sp>
    </p:spTree>
    <p:extLst>
      <p:ext uri="{BB962C8B-B14F-4D97-AF65-F5344CB8AC3E}">
        <p14:creationId xmlns:p14="http://schemas.microsoft.com/office/powerpoint/2010/main" val="1769016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2" name="breeze.wav"/>
          </p:stSnd>
        </p:sndAc>
      </p:transition>
    </mc:Choice>
    <mc:Fallback>
      <p:transition spd="slow">
        <p:fade/>
        <p:sndAc>
          <p:stSnd>
            <p:snd r:embed="rId2" name="breeze.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i="1" dirty="0" smtClean="0"/>
              <a:t>JUDICIALIZACION DE LA EJECUCION DE LA PENA</a:t>
            </a:r>
            <a:endParaRPr lang="es-SV" sz="3600" b="1" i="1" dirty="0"/>
          </a:p>
        </p:txBody>
      </p:sp>
      <p:sp>
        <p:nvSpPr>
          <p:cNvPr id="3" name="Marcador de contenido 2"/>
          <p:cNvSpPr>
            <a:spLocks noGrp="1"/>
          </p:cNvSpPr>
          <p:nvPr>
            <p:ph idx="1"/>
          </p:nvPr>
        </p:nvSpPr>
        <p:spPr/>
        <p:txBody>
          <a:bodyPr/>
          <a:lstStyle/>
          <a:p>
            <a:r>
              <a:rPr lang="es-SV" dirty="0" smtClean="0"/>
              <a:t>Para que la judicialización de la ejecución de la pena privativa de libertad sea efectiva se requiere:</a:t>
            </a:r>
          </a:p>
          <a:p>
            <a:r>
              <a:rPr lang="es-SV" dirty="0" smtClean="0"/>
              <a:t>De un proceso de individualización y un efectivo control jurisdiccional</a:t>
            </a:r>
          </a:p>
          <a:p>
            <a:r>
              <a:rPr lang="es-SV" dirty="0" smtClean="0"/>
              <a:t>Garantizar la tutela judicial efectiva de los derechos de los internos en los centros penitenciarios</a:t>
            </a:r>
          </a:p>
          <a:p>
            <a:r>
              <a:rPr lang="es-SV" dirty="0" smtClean="0"/>
              <a:t>Y un principio de subordinación de la administración penitenciaria con base a la legalidad y al control judicial.</a:t>
            </a:r>
          </a:p>
        </p:txBody>
      </p:sp>
    </p:spTree>
    <p:extLst>
      <p:ext uri="{BB962C8B-B14F-4D97-AF65-F5344CB8AC3E}">
        <p14:creationId xmlns:p14="http://schemas.microsoft.com/office/powerpoint/2010/main" val="33040373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2" name="breeze.wav"/>
          </p:stSnd>
        </p:sndAc>
      </p:transition>
    </mc:Choice>
    <mc:Fallback>
      <p:transition spd="slow">
        <p:fade/>
        <p:sndAc>
          <p:stSnd>
            <p:snd r:embed="rId2" name="breeze.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SV" sz="3600" b="1" i="1" dirty="0" smtClean="0"/>
              <a:t>NATURALEZA DEL JUEZ DE VIGILANCIA PENITENCIARIA Y DE EJECUCION DE LA PENA</a:t>
            </a:r>
            <a:endParaRPr lang="es-SV" sz="3600" b="1" i="1" dirty="0"/>
          </a:p>
        </p:txBody>
      </p:sp>
      <p:sp>
        <p:nvSpPr>
          <p:cNvPr id="3" name="Marcador de contenido 2"/>
          <p:cNvSpPr>
            <a:spLocks noGrp="1"/>
          </p:cNvSpPr>
          <p:nvPr>
            <p:ph idx="1"/>
          </p:nvPr>
        </p:nvSpPr>
        <p:spPr/>
        <p:txBody>
          <a:bodyPr/>
          <a:lstStyle/>
          <a:p>
            <a:r>
              <a:rPr lang="es-SV" dirty="0" smtClean="0"/>
              <a:t>La Naturaleza del juez de vigilancia penitenciaria y ejecución de la pena, está definida por su cualidad de ser representante del órgano judicial, y por las funciones que están definidas en la ley ( Art55PrPn  en relación con los arts. 35 y 37 LP) que deja clara la diferencia entre la Administración Penitenciaria.</a:t>
            </a:r>
          </a:p>
          <a:p>
            <a:r>
              <a:rPr lang="es-SV" dirty="0" smtClean="0"/>
              <a:t>No obstante la distinción existente entre juez de Vigilancia Penitenciaria y de Ejecución de Pena, debe existir una estrecha relación de colaboración , vinculada por el principio de Legalidad</a:t>
            </a:r>
            <a:endParaRPr lang="es-SV" dirty="0"/>
          </a:p>
        </p:txBody>
      </p:sp>
    </p:spTree>
    <p:extLst>
      <p:ext uri="{BB962C8B-B14F-4D97-AF65-F5344CB8AC3E}">
        <p14:creationId xmlns:p14="http://schemas.microsoft.com/office/powerpoint/2010/main" val="22658034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2" name="breeze.wav"/>
          </p:stSnd>
        </p:sndAc>
      </p:transition>
    </mc:Choice>
    <mc:Fallback>
      <p:transition spd="slow">
        <p:fade/>
        <p:sndAc>
          <p:stSnd>
            <p:snd r:embed="rId2" name="breeze.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SV"/>
          </a:p>
        </p:txBody>
      </p:sp>
      <p:sp>
        <p:nvSpPr>
          <p:cNvPr id="3" name="Marcador de contenido 2"/>
          <p:cNvSpPr>
            <a:spLocks noGrp="1"/>
          </p:cNvSpPr>
          <p:nvPr>
            <p:ph idx="1"/>
          </p:nvPr>
        </p:nvSpPr>
        <p:spPr/>
        <p:txBody>
          <a:bodyPr/>
          <a:lstStyle/>
          <a:p>
            <a:r>
              <a:rPr lang="es-SV" dirty="0" smtClean="0"/>
              <a:t>Del Artículo 35 LP, se desprende una dualidad de funciones de la figura del juez penitenciario: </a:t>
            </a:r>
          </a:p>
          <a:p>
            <a:endParaRPr lang="es-SV" dirty="0" smtClean="0"/>
          </a:p>
          <a:p>
            <a:pPr lvl="4"/>
            <a:r>
              <a:rPr lang="es-SV" dirty="0" smtClean="0"/>
              <a:t>Ejecutar Penas, cuya función se materializa al momento que el juez de VPEP, recibe certificación de la sentencia condenatoria.</a:t>
            </a:r>
          </a:p>
          <a:p>
            <a:pPr lvl="4"/>
            <a:r>
              <a:rPr lang="es-SV" dirty="0" smtClean="0"/>
              <a:t>Verificar el estricto cumplimiento por parte de la administración penitenciaria en la garantía de los Derechos Fundamentales de los privados de Libertad.  Esta función puede ser verificada por medio de las visitas de cárcel y a través de el llamado recurso de Queja Judicial.</a:t>
            </a:r>
            <a:endParaRPr lang="es-SV" dirty="0"/>
          </a:p>
        </p:txBody>
      </p:sp>
    </p:spTree>
    <p:extLst>
      <p:ext uri="{BB962C8B-B14F-4D97-AF65-F5344CB8AC3E}">
        <p14:creationId xmlns:p14="http://schemas.microsoft.com/office/powerpoint/2010/main" val="3406537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p:snd r:embed="rId2" name="breeze.wav"/>
          </p:stSnd>
        </p:sndAc>
      </p:transition>
    </mc:Choice>
    <mc:Fallback>
      <p:transition spd="slow">
        <p:fade/>
        <p:sndAc>
          <p:stSnd>
            <p:snd r:embed="rId2" name="breeze.wav"/>
          </p:stSnd>
        </p:sndAc>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203</TotalTime>
  <Words>900</Words>
  <Application>Microsoft Office PowerPoint</Application>
  <PresentationFormat>Panorámica</PresentationFormat>
  <Paragraphs>42</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Adobe Fan Heiti Std B</vt:lpstr>
      <vt:lpstr>Arial</vt:lpstr>
      <vt:lpstr>Century Gothic</vt:lpstr>
      <vt:lpstr>Wingdings 3</vt:lpstr>
      <vt:lpstr>Ion</vt:lpstr>
      <vt:lpstr>FUNCIÓN DE VIGILANCIA</vt:lpstr>
      <vt:lpstr>FUNDAMENTO CONSTITUCIONAL</vt:lpstr>
      <vt:lpstr>ANTECEDENTES</vt:lpstr>
      <vt:lpstr>JUEZ DE VIGILANCIA PENITENCIARIA Y DE EJECUCION DE PENA</vt:lpstr>
      <vt:lpstr>Presentación de PowerPoint</vt:lpstr>
      <vt:lpstr>PRINCIPIO DE LEGALIDAD</vt:lpstr>
      <vt:lpstr>JUDICIALIZACION DE LA EJECUCION DE LA PENA</vt:lpstr>
      <vt:lpstr>NATURALEZA DEL JUEZ DE VIGILANCIA PENITENCIARIA Y DE EJECUCION DE LA PENA</vt:lpstr>
      <vt:lpstr>Presentación de PowerPoint</vt:lpstr>
      <vt:lpstr>DATOS DE IMPORTANCIA</vt:lpstr>
      <vt:lpstr>¿Cuántos jueces de Vigilancia Penitenciaria y de Ejecución de la Pena hay en El Salvador?</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ANTECEDENTES</dc:title>
  <dc:creator>Arianna Chacón</dc:creator>
  <cp:lastModifiedBy>Arianna Chacón</cp:lastModifiedBy>
  <cp:revision>20</cp:revision>
  <dcterms:created xsi:type="dcterms:W3CDTF">2018-09-11T22:31:18Z</dcterms:created>
  <dcterms:modified xsi:type="dcterms:W3CDTF">2018-09-12T01:55:10Z</dcterms:modified>
</cp:coreProperties>
</file>